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12192000"/>
  <p:embeddedFontLst>
    <p:embeddedFont>
      <p:font typeface="MiSans" panose="020B0604020202020204" charset="-122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3" d="100"/>
          <a:sy n="63" d="100"/>
        </p:scale>
        <p:origin x="780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656753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8.png"/><Relationship Id="rId7" Type="http://schemas.openxmlformats.org/officeDocument/2006/relationships/image" Target="../media/image8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8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22.jp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2.png"/><Relationship Id="rId4" Type="http://schemas.openxmlformats.org/officeDocument/2006/relationships/image" Target="../media/image10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23.jp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jpeg"/><Relationship Id="rId5" Type="http://schemas.openxmlformats.org/officeDocument/2006/relationships/image" Target="../media/image25.jpeg"/><Relationship Id="rId10" Type="http://schemas.openxmlformats.org/officeDocument/2006/relationships/image" Target="../media/image13.jpeg"/><Relationship Id="rId4" Type="http://schemas.openxmlformats.org/officeDocument/2006/relationships/image" Target="../media/image24.jpeg"/><Relationship Id="rId9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3.png"/><Relationship Id="rId7" Type="http://schemas.openxmlformats.org/officeDocument/2006/relationships/image" Target="../media/image8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.pn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image" Target="../media/image5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2.png"/><Relationship Id="rId4" Type="http://schemas.openxmlformats.org/officeDocument/2006/relationships/image" Target="../media/image10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g"/><Relationship Id="rId5" Type="http://schemas.openxmlformats.org/officeDocument/2006/relationships/image" Target="../media/image15.png"/><Relationship Id="rId4" Type="http://schemas.openxmlformats.org/officeDocument/2006/relationships/image" Target="../media/image14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2.png"/><Relationship Id="rId4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9.png"/><Relationship Id="rId4" Type="http://schemas.openxmlformats.org/officeDocument/2006/relationships/image" Target="../media/image8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7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2.png"/><Relationship Id="rId4" Type="http://schemas.openxmlformats.org/officeDocument/2006/relationships/image" Target="../media/image1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1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5:09:07-d2r9g4pe3tpg8rchv4p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4890770" y="3314065"/>
            <a:ext cx="965200" cy="96901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53390" y="977900"/>
            <a:ext cx="11522075" cy="2607945"/>
          </a:xfrm>
          <a:prstGeom prst="rect">
            <a:avLst/>
          </a:prstGeom>
          <a:noFill/>
          <a:ln/>
        </p:spPr>
        <p:txBody>
          <a:bodyPr wrap="square" lIns="99695" tIns="49784" rIns="99695" bIns="49784" rtlCol="0" anchor="t"/>
          <a:lstStyle/>
          <a:p>
            <a:pPr>
              <a:lnSpc>
                <a:spcPct val="100000"/>
              </a:lnSpc>
            </a:pPr>
            <a:r>
              <a:rPr lang="en-US" sz="6600" dirty="0">
                <a:solidFill>
                  <a:srgbClr val="0D0D0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Prompt &amp; Partner with AI</a:t>
            </a:r>
            <a:endParaRPr lang="en-US" sz="1600" dirty="0"/>
          </a:p>
        </p:txBody>
      </p:sp>
      <p:pic>
        <p:nvPicPr>
          <p:cNvPr id="4" name="Image 1" descr="https://kimi-img.moonshot.cn/pub/slides/slides_tmpl/image/25-09-02-15:09:07-d2r9g4pe3tpg8rchv4p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5860" y="3769995"/>
            <a:ext cx="9658350" cy="57150"/>
          </a:xfrm>
          <a:prstGeom prst="rect">
            <a:avLst/>
          </a:prstGeom>
        </p:spPr>
      </p:pic>
      <p:pic>
        <p:nvPicPr>
          <p:cNvPr id="5" name="Image 2" descr="https://kimi-img.moonshot.cn/pub/slides/slides_tmpl/image/25-09-02-15:09:07-d2r9g4pe3tpg8rchv4og.png"/>
          <p:cNvPicPr>
            <a:picLocks noChangeAspect="1"/>
          </p:cNvPicPr>
          <p:nvPr/>
        </p:nvPicPr>
        <p:blipFill>
          <a:blip r:embed="rId5"/>
          <a:srcRect l="62" r="62"/>
          <a:stretch/>
        </p:blipFill>
        <p:spPr>
          <a:xfrm>
            <a:off x="3811905" y="4624705"/>
            <a:ext cx="2044065" cy="513715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3811905" y="4712970"/>
            <a:ext cx="2044065" cy="33855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6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Sean Wong</a:t>
            </a:r>
            <a:endParaRPr lang="en-US" sz="1600" dirty="0"/>
          </a:p>
        </p:txBody>
      </p:sp>
      <p:pic>
        <p:nvPicPr>
          <p:cNvPr id="7" name="Image 3" descr="https://kimi-img.moonshot.cn/pub/slides/slides_tmpl/image/25-09-02-15:09:07-d2r9g4pe3tpg8rchv4og.png"/>
          <p:cNvPicPr>
            <a:picLocks noChangeAspect="1"/>
          </p:cNvPicPr>
          <p:nvPr/>
        </p:nvPicPr>
        <p:blipFill>
          <a:blip r:embed="rId5"/>
          <a:srcRect l="62" r="62"/>
          <a:stretch/>
        </p:blipFill>
        <p:spPr>
          <a:xfrm>
            <a:off x="6057900" y="4624705"/>
            <a:ext cx="2044065" cy="513715"/>
          </a:xfrm>
          <a:prstGeom prst="rect">
            <a:avLst/>
          </a:prstGeom>
        </p:spPr>
      </p:pic>
      <p:sp>
        <p:nvSpPr>
          <p:cNvPr id="8" name="Text 2"/>
          <p:cNvSpPr/>
          <p:nvPr/>
        </p:nvSpPr>
        <p:spPr>
          <a:xfrm>
            <a:off x="6057900" y="4712970"/>
            <a:ext cx="2044065" cy="2454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6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2025/08/05</a:t>
            </a:r>
            <a:endParaRPr lang="en-US" sz="1600" dirty="0"/>
          </a:p>
        </p:txBody>
      </p:sp>
      <p:pic>
        <p:nvPicPr>
          <p:cNvPr id="9" name="Image 4" descr="https://kimi-img.moonshot.cn/pub/slides/slides_tmpl/image/25-09-02-15:09:07-d2r9g4pe3tpg8rchv4p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2860" y="5935980"/>
            <a:ext cx="9658350" cy="57150"/>
          </a:xfrm>
          <a:prstGeom prst="rect">
            <a:avLst/>
          </a:prstGeom>
        </p:spPr>
      </p:pic>
      <p:pic>
        <p:nvPicPr>
          <p:cNvPr id="10" name="Image 5" descr="https://kimi-img.moonshot.cn/pub/slides/slides_tmpl/image/25-09-02-15:09:07-d2r9g4pe3tpg8rchv4q0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18040" y="4927600"/>
            <a:ext cx="1383665" cy="100838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5:09:33-d2r9gb9e3tpg8rchv56g.png"/>
          <p:cNvPicPr>
            <a:picLocks noChangeAspect="1"/>
          </p:cNvPicPr>
          <p:nvPr/>
        </p:nvPicPr>
        <p:blipFill>
          <a:blip r:embed="rId3">
            <a:alphaModFix amt="67000"/>
          </a:blip>
          <a:stretch>
            <a:fillRect/>
          </a:stretch>
        </p:blipFill>
        <p:spPr>
          <a:xfrm>
            <a:off x="3088005" y="1890395"/>
            <a:ext cx="8442325" cy="1851025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2-15:09:08-d2r9g51e3tpg8rchv50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680000">
            <a:off x="625943" y="-292917"/>
            <a:ext cx="410596" cy="163755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542290" y="867410"/>
            <a:ext cx="8944610" cy="83312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36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Vague Prompt Weak Output</a:t>
            </a:r>
            <a:endParaRPr lang="en-US" sz="1600" dirty="0"/>
          </a:p>
        </p:txBody>
      </p:sp>
      <p:pic>
        <p:nvPicPr>
          <p:cNvPr id="5" name="Image 2" descr="https://kimi-img.moonshot.cn/pub/slides/slides_tmpl/image/25-09-02-15:09:33-d2r9gb9e3tpg8rchv56g.png"/>
          <p:cNvPicPr>
            <a:picLocks noChangeAspect="1"/>
          </p:cNvPicPr>
          <p:nvPr/>
        </p:nvPicPr>
        <p:blipFill>
          <a:blip r:embed="rId3">
            <a:alphaModFix amt="67000"/>
          </a:blip>
          <a:stretch>
            <a:fillRect/>
          </a:stretch>
        </p:blipFill>
        <p:spPr>
          <a:xfrm>
            <a:off x="821055" y="4236720"/>
            <a:ext cx="8442325" cy="1851025"/>
          </a:xfrm>
          <a:prstGeom prst="rect">
            <a:avLst/>
          </a:prstGeom>
        </p:spPr>
      </p:pic>
      <p:pic>
        <p:nvPicPr>
          <p:cNvPr id="6" name="Image 3" descr="https://kimi-img.moonshot.cn/pub/slides/slides_tmpl/image/25-09-02-15:09:34-d2r9gbhe3tpg8rchv57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1055" y="1817370"/>
            <a:ext cx="2016760" cy="2016760"/>
          </a:xfrm>
          <a:prstGeom prst="rect">
            <a:avLst/>
          </a:prstGeom>
        </p:spPr>
      </p:pic>
      <p:pic>
        <p:nvPicPr>
          <p:cNvPr id="7" name="Image 4" descr="https://kimi-img.moonshot.cn/pub/slides/slides_tmpl/image/25-09-02-15:09:34-d2r9gbhe3tpg8rchv57g.png"/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9439910" y="4100195"/>
            <a:ext cx="2016760" cy="2016760"/>
          </a:xfrm>
          <a:prstGeom prst="rect">
            <a:avLst/>
          </a:prstGeom>
        </p:spPr>
      </p:pic>
      <p:pic>
        <p:nvPicPr>
          <p:cNvPr id="8" name="Image 5" descr="https://kimi-img.moonshot.cn/pub/slides/slides_tmpl/image/25-09-02-15:09:07-d2r9g4pe3tpg8rchv4rg.jpg"/>
          <p:cNvPicPr>
            <a:picLocks noChangeAspect="1"/>
          </p:cNvPicPr>
          <p:nvPr/>
        </p:nvPicPr>
        <p:blipFill>
          <a:blip r:embed="rId7"/>
          <a:srcRect t="30065" b="30065"/>
          <a:stretch/>
        </p:blipFill>
        <p:spPr>
          <a:xfrm>
            <a:off x="0" y="6541770"/>
            <a:ext cx="12192000" cy="313055"/>
          </a:xfrm>
          <a:prstGeom prst="rect">
            <a:avLst/>
          </a:prstGeom>
        </p:spPr>
      </p:pic>
      <p:pic>
        <p:nvPicPr>
          <p:cNvPr id="9" name="Image 6" descr="https://kimi-img.moonshot.cn/pub/slides/slides_tmpl/image/25-09-02-15:09:36-d2r9gc1e3tpg8rchv590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45395" y="645160"/>
            <a:ext cx="1086485" cy="1086485"/>
          </a:xfrm>
          <a:prstGeom prst="rect">
            <a:avLst/>
          </a:prstGeom>
        </p:spPr>
      </p:pic>
      <p:sp>
        <p:nvSpPr>
          <p:cNvPr id="10" name="Text 1"/>
          <p:cNvSpPr/>
          <p:nvPr/>
        </p:nvSpPr>
        <p:spPr>
          <a:xfrm>
            <a:off x="4023360" y="2091690"/>
            <a:ext cx="4751705" cy="30678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Generic Request</a:t>
            </a:r>
            <a:endParaRPr lang="en-US" sz="1600" dirty="0"/>
          </a:p>
        </p:txBody>
      </p:sp>
      <p:sp>
        <p:nvSpPr>
          <p:cNvPr id="11" name="Text 2"/>
          <p:cNvSpPr/>
          <p:nvPr/>
        </p:nvSpPr>
        <p:spPr>
          <a:xfrm>
            <a:off x="3904615" y="2399030"/>
            <a:ext cx="7326630" cy="63996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 vague prompt like 'Write a story' yields generic, unfocused text. AI lacks direction and context, resulting in a lackluster output that requires significant revision.</a:t>
            </a:r>
            <a:endParaRPr lang="en-US" sz="1600" dirty="0"/>
          </a:p>
        </p:txBody>
      </p:sp>
      <p:sp>
        <p:nvSpPr>
          <p:cNvPr id="12" name="Text 3"/>
          <p:cNvSpPr/>
          <p:nvPr/>
        </p:nvSpPr>
        <p:spPr>
          <a:xfrm>
            <a:off x="1756410" y="4438015"/>
            <a:ext cx="4751705" cy="30678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Missing Elements</a:t>
            </a:r>
            <a:endParaRPr lang="en-US" sz="1600" dirty="0"/>
          </a:p>
        </p:txBody>
      </p:sp>
      <p:sp>
        <p:nvSpPr>
          <p:cNvPr id="13" name="Text 4"/>
          <p:cNvSpPr/>
          <p:nvPr/>
        </p:nvSpPr>
        <p:spPr>
          <a:xfrm>
            <a:off x="1637665" y="4745355"/>
            <a:ext cx="7326630" cy="63996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output from a vague prompt often lacks detail, consistent tone, and relevance. This highlights the importance of providing clear instructions to get better results.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5:09:07-d2r9g4pe3tpg8rchv4t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644650" y="537845"/>
            <a:ext cx="4555490" cy="675957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42290" y="789305"/>
            <a:ext cx="10242550" cy="83312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just">
              <a:lnSpc>
                <a:spcPct val="100000"/>
              </a:lnSpc>
            </a:pPr>
            <a:r>
              <a:rPr lang="en-US" sz="36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Rich Prompt Vivid Output</a:t>
            </a:r>
            <a:endParaRPr lang="en-US" sz="1600" dirty="0"/>
          </a:p>
        </p:txBody>
      </p:sp>
      <p:pic>
        <p:nvPicPr>
          <p:cNvPr id="4" name="Image 1" descr="https://kimi-img.moonshot.cn/pub/slides/slides_tmpl/image/25-09-02-15:09:08-d2r9g51e3tpg8rchv50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680000">
            <a:off x="625943" y="-292917"/>
            <a:ext cx="410596" cy="1637554"/>
          </a:xfrm>
          <a:prstGeom prst="rect">
            <a:avLst/>
          </a:prstGeom>
        </p:spPr>
      </p:pic>
      <p:pic>
        <p:nvPicPr>
          <p:cNvPr id="5" name="Image 2" descr="https://kimi-img.moonshot.cn/pub/slides/slides_tmpl/image/25-09-02-15:09:26-d2r9g9he3tpg8rchv52g.jpg"/>
          <p:cNvPicPr>
            <a:picLocks noChangeAspect="1"/>
          </p:cNvPicPr>
          <p:nvPr/>
        </p:nvPicPr>
        <p:blipFill>
          <a:blip r:embed="rId5"/>
          <a:srcRect t="7084" b="7084"/>
          <a:stretch/>
        </p:blipFill>
        <p:spPr>
          <a:xfrm>
            <a:off x="7803710" y="4216954"/>
            <a:ext cx="3616245" cy="2069275"/>
          </a:xfrm>
          <a:prstGeom prst="rect">
            <a:avLst/>
          </a:prstGeom>
        </p:spPr>
      </p:pic>
      <p:pic>
        <p:nvPicPr>
          <p:cNvPr id="6" name="Image 3" descr="https://kimi-img.moonshot.cn/pub/slides/slides_tmpl/image/25-09-02-15:09:07-d2r9g4pe3tpg8rchv4p0.png"/>
          <p:cNvPicPr>
            <a:picLocks noChangeAspect="1"/>
          </p:cNvPicPr>
          <p:nvPr/>
        </p:nvPicPr>
        <p:blipFill>
          <a:blip r:embed="rId6">
            <a:alphaModFix amt="38000"/>
          </a:blip>
          <a:stretch>
            <a:fillRect/>
          </a:stretch>
        </p:blipFill>
        <p:spPr>
          <a:xfrm rot="5400000" flipV="1">
            <a:off x="2130425" y="3844290"/>
            <a:ext cx="3693160" cy="114300"/>
          </a:xfrm>
          <a:prstGeom prst="rect">
            <a:avLst/>
          </a:prstGeom>
        </p:spPr>
      </p:pic>
      <p:pic>
        <p:nvPicPr>
          <p:cNvPr id="7" name="Image 4" descr="https://kimi-img.moonshot.cn/pub/slides/slides_tmpl/image/25-09-02-15:09:07-d2r9g4pe3tpg8rchv4rg.jpg"/>
          <p:cNvPicPr>
            <a:picLocks noChangeAspect="1"/>
          </p:cNvPicPr>
          <p:nvPr/>
        </p:nvPicPr>
        <p:blipFill>
          <a:blip r:embed="rId7"/>
          <a:srcRect t="30065" b="30065"/>
          <a:stretch/>
        </p:blipFill>
        <p:spPr>
          <a:xfrm>
            <a:off x="7646670" y="0"/>
            <a:ext cx="4545330" cy="619760"/>
          </a:xfrm>
          <a:prstGeom prst="rect">
            <a:avLst/>
          </a:prstGeom>
        </p:spPr>
      </p:pic>
      <p:sp>
        <p:nvSpPr>
          <p:cNvPr id="8" name="Text 1"/>
          <p:cNvSpPr/>
          <p:nvPr/>
        </p:nvSpPr>
        <p:spPr>
          <a:xfrm>
            <a:off x="1019175" y="2112645"/>
            <a:ext cx="2623820" cy="64551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Detailed Instructions</a:t>
            </a:r>
            <a:endParaRPr lang="en-US" sz="1600" dirty="0"/>
          </a:p>
        </p:txBody>
      </p:sp>
      <p:sp>
        <p:nvSpPr>
          <p:cNvPr id="9" name="Text 2"/>
          <p:cNvSpPr/>
          <p:nvPr/>
        </p:nvSpPr>
        <p:spPr>
          <a:xfrm>
            <a:off x="935707" y="2870633"/>
            <a:ext cx="2859341" cy="192008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 rich prompt with audience, word count, theme, and style produces a tight, engaging narrative. AI can deliver high-quality output when given clear guidelines.</a:t>
            </a:r>
            <a:endParaRPr lang="en-US" sz="1600" dirty="0"/>
          </a:p>
        </p:txBody>
      </p:sp>
      <p:sp>
        <p:nvSpPr>
          <p:cNvPr id="10" name="Text 3"/>
          <p:cNvSpPr/>
          <p:nvPr/>
        </p:nvSpPr>
        <p:spPr>
          <a:xfrm>
            <a:off x="4281170" y="2112645"/>
            <a:ext cx="2623820" cy="64551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Quality Improvement</a:t>
            </a:r>
            <a:endParaRPr lang="en-US" sz="1600" dirty="0"/>
          </a:p>
        </p:txBody>
      </p:sp>
      <p:sp>
        <p:nvSpPr>
          <p:cNvPr id="11" name="Text 4"/>
          <p:cNvSpPr/>
          <p:nvPr/>
        </p:nvSpPr>
        <p:spPr>
          <a:xfrm>
            <a:off x="4197260" y="2870633"/>
            <a:ext cx="2859341" cy="192008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Compare the output from a vague prompt to a detailed one to see the dramatic difference. Specificity in prompts directly translates to better, more usable results.</a:t>
            </a:r>
            <a:endParaRPr lang="en-US" sz="1600" dirty="0"/>
          </a:p>
        </p:txBody>
      </p:sp>
      <p:sp>
        <p:nvSpPr>
          <p:cNvPr id="12" name="Text 5"/>
          <p:cNvSpPr/>
          <p:nvPr/>
        </p:nvSpPr>
        <p:spPr>
          <a:xfrm>
            <a:off x="7804769" y="1744229"/>
            <a:ext cx="3583956" cy="30678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Practical Benefits</a:t>
            </a:r>
            <a:endParaRPr lang="en-US" sz="1600" dirty="0"/>
          </a:p>
        </p:txBody>
      </p:sp>
      <p:sp>
        <p:nvSpPr>
          <p:cNvPr id="13" name="Text 6"/>
          <p:cNvSpPr/>
          <p:nvPr/>
        </p:nvSpPr>
        <p:spPr>
          <a:xfrm>
            <a:off x="7721150" y="2106007"/>
            <a:ext cx="3775525" cy="127992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Investing time in crafting clear prompts saves editing cycles and ensures that AI-generated content meets your needs from the first draft.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659928" y="2089579"/>
            <a:ext cx="2872142" cy="21260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3800" dirty="0">
                <a:solidFill>
                  <a:srgbClr val="B87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04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1569720" y="4858385"/>
            <a:ext cx="9379585" cy="49946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Iterate &amp; Apply</a:t>
            </a:r>
            <a:endParaRPr lang="en-US" sz="1600" dirty="0"/>
          </a:p>
        </p:txBody>
      </p:sp>
      <p:pic>
        <p:nvPicPr>
          <p:cNvPr id="4" name="Image 0" descr="https://kimi-img.moonshot.cn/pub/slides/slides_tmpl/image/25-09-02-15:09:07-d2r9g4pe3tpg8rchv4v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8860" y="2399030"/>
            <a:ext cx="2334895" cy="2021205"/>
          </a:xfrm>
          <a:prstGeom prst="rect">
            <a:avLst/>
          </a:prstGeom>
        </p:spPr>
      </p:pic>
      <p:pic>
        <p:nvPicPr>
          <p:cNvPr id="5" name="Image 1" descr="https://kimi-img.moonshot.cn/pub/slides/slides_tmpl/image/25-09-02-15:09:07-d2r9g4pe3tpg8rchv4v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9010015" y="2399030"/>
            <a:ext cx="2334895" cy="2021205"/>
          </a:xfrm>
          <a:prstGeom prst="rect">
            <a:avLst/>
          </a:prstGeom>
        </p:spPr>
      </p:pic>
      <p:pic>
        <p:nvPicPr>
          <p:cNvPr id="6" name="Image 2" descr="https://kimi-img.moonshot.cn/pub/slides/slides_tmpl/image/25-09-02-15:09:07-d2r9g4pe3tpg8rchv4v0.jpe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6531445"/>
            <a:ext cx="12192001" cy="323116"/>
          </a:xfrm>
          <a:prstGeom prst="rect">
            <a:avLst/>
          </a:prstGeom>
        </p:spPr>
      </p:pic>
      <p:pic>
        <p:nvPicPr>
          <p:cNvPr id="7" name="Image 3" descr="https://kimi-img.moonshot.cn/pub/slides/slides_tmpl/image/25-09-02-15:09:07-d2r9g4pe3tpg8rchv4p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9470" y="599440"/>
            <a:ext cx="10727690" cy="80645"/>
          </a:xfrm>
          <a:prstGeom prst="rect">
            <a:avLst/>
          </a:prstGeom>
        </p:spPr>
      </p:pic>
      <p:pic>
        <p:nvPicPr>
          <p:cNvPr id="8" name="Image 4" descr="https://kimi-img.moonshot.cn/pub/slides/slides_tmpl/image/25-09-02-15:09:07-d2r9g4pe3tpg8rchv4s0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90150" y="5903595"/>
            <a:ext cx="1682750" cy="62801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5:09:43-d2r9gdpe3tpg8rchv5m0.jpg"/>
          <p:cNvPicPr>
            <a:picLocks noChangeAspect="1"/>
          </p:cNvPicPr>
          <p:nvPr/>
        </p:nvPicPr>
        <p:blipFill>
          <a:blip r:embed="rId3"/>
          <a:srcRect t="21875" b="21875"/>
          <a:stretch/>
        </p:blipFill>
        <p:spPr>
          <a:xfrm>
            <a:off x="0" y="752"/>
            <a:ext cx="12192001" cy="6858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2-15:09:40-d2r9gd1e3tpg8rchv5fg.jpe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69088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9-02-15:09:41-d2r9gd9e3tpg8rchv5g0.jpe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2443" y="4177029"/>
            <a:ext cx="5200339" cy="2304488"/>
          </a:xfrm>
          <a:prstGeom prst="rect">
            <a:avLst/>
          </a:prstGeom>
        </p:spPr>
      </p:pic>
      <p:pic>
        <p:nvPicPr>
          <p:cNvPr id="5" name="Image 3" descr="https://kimi-img.moonshot.cn/pub/slides/slides_tmpl/image/25-09-02-15:09:41-d2r9gd9e3tpg8rchv5g0.jpe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8614" y="4177029"/>
            <a:ext cx="5200339" cy="2304488"/>
          </a:xfrm>
          <a:prstGeom prst="rect">
            <a:avLst/>
          </a:prstGeom>
        </p:spPr>
      </p:pic>
      <p:pic>
        <p:nvPicPr>
          <p:cNvPr id="6" name="Image 4" descr="https://kimi-img.moonshot.cn/pub/slides/slides_tmpl/image/25-09-02-15:09:41-d2r9gd9e3tpg8rchv5g0.jpe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2443" y="1562992"/>
            <a:ext cx="5200339" cy="2304488"/>
          </a:xfrm>
          <a:prstGeom prst="rect">
            <a:avLst/>
          </a:prstGeom>
        </p:spPr>
      </p:pic>
      <p:pic>
        <p:nvPicPr>
          <p:cNvPr id="7" name="Image 5" descr="https://kimi-img.moonshot.cn/pub/slides/slides_tmpl/image/25-09-02-15:09:41-d2r9gd9e3tpg8rchv5gg.jpe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8614" y="1562992"/>
            <a:ext cx="5200339" cy="2304488"/>
          </a:xfrm>
          <a:prstGeom prst="rect">
            <a:avLst/>
          </a:prstGeom>
        </p:spPr>
      </p:pic>
      <p:sp>
        <p:nvSpPr>
          <p:cNvPr id="8" name="Text 0"/>
          <p:cNvSpPr/>
          <p:nvPr/>
        </p:nvSpPr>
        <p:spPr>
          <a:xfrm>
            <a:off x="542215" y="789616"/>
            <a:ext cx="8152877" cy="8331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36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Refine Together in Loops</a:t>
            </a:r>
            <a:endParaRPr lang="en-US" sz="1600" dirty="0"/>
          </a:p>
        </p:txBody>
      </p:sp>
      <p:pic>
        <p:nvPicPr>
          <p:cNvPr id="9" name="Image 6" descr="https://kimi-img.moonshot.cn/pub/slides/slides_tmpl/image/25-09-02-15:09:41-d2r9gd9e3tpg8rchv5h0.png"/>
          <p:cNvPicPr>
            <a:picLocks noChangeAspect="1"/>
          </p:cNvPicPr>
          <p:nvPr/>
        </p:nvPicPr>
        <p:blipFill>
          <a:blip r:embed="rId7">
            <a:alphaModFix amt="75000"/>
          </a:blip>
          <a:stretch>
            <a:fillRect/>
          </a:stretch>
        </p:blipFill>
        <p:spPr>
          <a:xfrm>
            <a:off x="1532890" y="1449705"/>
            <a:ext cx="3587115" cy="586740"/>
          </a:xfrm>
          <a:prstGeom prst="rect">
            <a:avLst/>
          </a:prstGeom>
        </p:spPr>
      </p:pic>
      <p:pic>
        <p:nvPicPr>
          <p:cNvPr id="10" name="Image 7" descr="https://kimi-img.moonshot.cn/pub/slides/slides_tmpl/image/25-09-02-15:09:08-d2r9g51e3tpg8rchv500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680000">
            <a:off x="625943" y="-292917"/>
            <a:ext cx="410596" cy="1637554"/>
          </a:xfrm>
          <a:prstGeom prst="rect">
            <a:avLst/>
          </a:prstGeom>
        </p:spPr>
      </p:pic>
      <p:pic>
        <p:nvPicPr>
          <p:cNvPr id="11" name="Image 8" descr="https://kimi-img.moonshot.cn/pub/slides/slides_tmpl/image/25-09-02-15:09:07-d2r9g4pe3tpg8rchv4p0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58710" y="1069340"/>
            <a:ext cx="4046220" cy="76200"/>
          </a:xfrm>
          <a:prstGeom prst="rect">
            <a:avLst/>
          </a:prstGeom>
        </p:spPr>
      </p:pic>
      <p:pic>
        <p:nvPicPr>
          <p:cNvPr id="12" name="Image 9" descr="https://kimi-img.moonshot.cn/pub/slides/slides_tmpl/image/25-09-02-15:09:38-d2r9gche3tpg8rchv5dg.jpe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6674485"/>
            <a:ext cx="12192000" cy="198120"/>
          </a:xfrm>
          <a:prstGeom prst="rect">
            <a:avLst/>
          </a:prstGeom>
        </p:spPr>
      </p:pic>
      <p:pic>
        <p:nvPicPr>
          <p:cNvPr id="13" name="Image 10" descr="https://kimi-img.moonshot.cn/pub/slides/slides_tmpl/image/25-09-02-15:09:41-d2r9gd9e3tpg8rchv5h0.png"/>
          <p:cNvPicPr>
            <a:picLocks noChangeAspect="1"/>
          </p:cNvPicPr>
          <p:nvPr/>
        </p:nvPicPr>
        <p:blipFill>
          <a:blip r:embed="rId7">
            <a:alphaModFix amt="75000"/>
          </a:blip>
          <a:stretch>
            <a:fillRect/>
          </a:stretch>
        </p:blipFill>
        <p:spPr>
          <a:xfrm>
            <a:off x="7242175" y="1404620"/>
            <a:ext cx="3587115" cy="586740"/>
          </a:xfrm>
          <a:prstGeom prst="rect">
            <a:avLst/>
          </a:prstGeom>
        </p:spPr>
      </p:pic>
      <p:pic>
        <p:nvPicPr>
          <p:cNvPr id="14" name="Image 11" descr="https://kimi-img.moonshot.cn/pub/slides/slides_tmpl/image/25-09-02-15:09:41-d2r9gd9e3tpg8rchv5h0.png"/>
          <p:cNvPicPr>
            <a:picLocks noChangeAspect="1"/>
          </p:cNvPicPr>
          <p:nvPr/>
        </p:nvPicPr>
        <p:blipFill>
          <a:blip r:embed="rId7">
            <a:alphaModFix amt="75000"/>
          </a:blip>
          <a:stretch>
            <a:fillRect/>
          </a:stretch>
        </p:blipFill>
        <p:spPr>
          <a:xfrm>
            <a:off x="1570990" y="4064635"/>
            <a:ext cx="3587115" cy="586740"/>
          </a:xfrm>
          <a:prstGeom prst="rect">
            <a:avLst/>
          </a:prstGeom>
        </p:spPr>
      </p:pic>
      <p:pic>
        <p:nvPicPr>
          <p:cNvPr id="15" name="Image 12" descr="https://kimi-img.moonshot.cn/pub/slides/slides_tmpl/image/25-09-02-15:09:41-d2r9gd9e3tpg8rchv5h0.png"/>
          <p:cNvPicPr>
            <a:picLocks noChangeAspect="1"/>
          </p:cNvPicPr>
          <p:nvPr/>
        </p:nvPicPr>
        <p:blipFill>
          <a:blip r:embed="rId7">
            <a:alphaModFix amt="75000"/>
          </a:blip>
          <a:stretch>
            <a:fillRect/>
          </a:stretch>
        </p:blipFill>
        <p:spPr>
          <a:xfrm>
            <a:off x="7280275" y="4019550"/>
            <a:ext cx="3587115" cy="586740"/>
          </a:xfrm>
          <a:prstGeom prst="rect">
            <a:avLst/>
          </a:prstGeom>
        </p:spPr>
      </p:pic>
      <p:sp>
        <p:nvSpPr>
          <p:cNvPr id="16" name="Text 1"/>
          <p:cNvSpPr/>
          <p:nvPr/>
        </p:nvSpPr>
        <p:spPr>
          <a:xfrm>
            <a:off x="23417530" y="1951990"/>
            <a:ext cx="4064000" cy="1746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000000"/>
                </a:solidFill>
                <a:latin typeface="Comic Book" pitchFamily="34" charset="0"/>
                <a:ea typeface="Comic Book" pitchFamily="34" charset="-122"/>
                <a:cs typeface="Comic Book" pitchFamily="34" charset="-120"/>
              </a:rPr>
              <a:t> </a:t>
            </a:r>
            <a:endParaRPr lang="en-US" sz="1600" dirty="0"/>
          </a:p>
        </p:txBody>
      </p:sp>
      <p:sp>
        <p:nvSpPr>
          <p:cNvPr id="17" name="Text 2"/>
          <p:cNvSpPr/>
          <p:nvPr/>
        </p:nvSpPr>
        <p:spPr>
          <a:xfrm>
            <a:off x="1758950" y="1595755"/>
            <a:ext cx="3168650" cy="2686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Iterative Refinement</a:t>
            </a:r>
            <a:endParaRPr lang="en-US" sz="1600" dirty="0"/>
          </a:p>
        </p:txBody>
      </p:sp>
      <p:sp>
        <p:nvSpPr>
          <p:cNvPr id="18" name="Text 3"/>
          <p:cNvSpPr/>
          <p:nvPr/>
        </p:nvSpPr>
        <p:spPr>
          <a:xfrm>
            <a:off x="1059570" y="2051484"/>
            <a:ext cx="4741301" cy="127992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Effective collaboration with AI involves iterative refinement. Critique the initial output, add new constraints, re-prompt, and blend human intuition with machine speed.</a:t>
            </a:r>
            <a:endParaRPr lang="en-US" sz="1600" dirty="0"/>
          </a:p>
        </p:txBody>
      </p:sp>
      <p:sp>
        <p:nvSpPr>
          <p:cNvPr id="19" name="Text 4"/>
          <p:cNvSpPr/>
          <p:nvPr/>
        </p:nvSpPr>
        <p:spPr>
          <a:xfrm>
            <a:off x="1797050" y="4210685"/>
            <a:ext cx="3168650" cy="2686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Worked Example</a:t>
            </a:r>
            <a:endParaRPr lang="en-US" sz="1600" dirty="0"/>
          </a:p>
        </p:txBody>
      </p:sp>
      <p:sp>
        <p:nvSpPr>
          <p:cNvPr id="20" name="Text 5"/>
          <p:cNvSpPr/>
          <p:nvPr/>
        </p:nvSpPr>
        <p:spPr>
          <a:xfrm>
            <a:off x="1059570" y="4637663"/>
            <a:ext cx="4741301" cy="96004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Show a practical example of polishing an article through three cycles. This demonstrates how iterative refinement improves quality and usability.</a:t>
            </a:r>
            <a:endParaRPr lang="en-US" sz="1600" dirty="0"/>
          </a:p>
        </p:txBody>
      </p:sp>
      <p:sp>
        <p:nvSpPr>
          <p:cNvPr id="21" name="Text 6"/>
          <p:cNvSpPr/>
          <p:nvPr/>
        </p:nvSpPr>
        <p:spPr>
          <a:xfrm>
            <a:off x="7468235" y="1550670"/>
            <a:ext cx="3168650" cy="2686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Embedding Collaboration</a:t>
            </a:r>
            <a:endParaRPr lang="en-US" sz="1600" dirty="0"/>
          </a:p>
        </p:txBody>
      </p:sp>
      <p:sp>
        <p:nvSpPr>
          <p:cNvPr id="22" name="Text 7"/>
          <p:cNvSpPr/>
          <p:nvPr/>
        </p:nvSpPr>
        <p:spPr>
          <a:xfrm>
            <a:off x="6557887" y="2051484"/>
            <a:ext cx="4741301" cy="96004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Embed iterative refinement as a habit to maximize the benefits of AI. This approach ensures continuous improvement and better outcomes.</a:t>
            </a:r>
            <a:endParaRPr lang="en-US" sz="1600" dirty="0"/>
          </a:p>
        </p:txBody>
      </p:sp>
      <p:sp>
        <p:nvSpPr>
          <p:cNvPr id="23" name="Text 8"/>
          <p:cNvSpPr/>
          <p:nvPr/>
        </p:nvSpPr>
        <p:spPr>
          <a:xfrm>
            <a:off x="7506335" y="4165600"/>
            <a:ext cx="3168650" cy="2686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Immediate Application</a:t>
            </a:r>
            <a:endParaRPr lang="en-US" sz="1600" dirty="0"/>
          </a:p>
        </p:txBody>
      </p:sp>
      <p:sp>
        <p:nvSpPr>
          <p:cNvPr id="24" name="Text 9"/>
          <p:cNvSpPr/>
          <p:nvPr/>
        </p:nvSpPr>
        <p:spPr>
          <a:xfrm>
            <a:off x="6557887" y="4637663"/>
            <a:ext cx="4741301" cy="96004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Apply iterative refinement in daily tasks like writing, coding, and analysis. This practice enhances productivity and ensures high-quality results.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B87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5:09:36-d2r9gc1e3tpg8rchv58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 flipV="1">
            <a:off x="6095365" y="2299970"/>
            <a:ext cx="5113655" cy="3359785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2-15:09:36-d2r9gc1e3tpg8rchv58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2249170"/>
            <a:ext cx="5198745" cy="3359785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542290" y="867410"/>
            <a:ext cx="10666730" cy="83312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just">
              <a:lnSpc>
                <a:spcPct val="100000"/>
              </a:lnSpc>
            </a:pPr>
            <a:r>
              <a:rPr lang="en-US" sz="36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Prompt Checklist for Daily Use</a:t>
            </a:r>
            <a:endParaRPr lang="en-US" sz="1600" dirty="0"/>
          </a:p>
        </p:txBody>
      </p:sp>
      <p:pic>
        <p:nvPicPr>
          <p:cNvPr id="5" name="Image 2" descr="https://kimi-img.moonshot.cn/pub/slides/slides_tmpl/image/25-09-02-15:09:08-d2r9g51e3tpg8rchv50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680000">
            <a:off x="625943" y="-292917"/>
            <a:ext cx="410596" cy="1637554"/>
          </a:xfrm>
          <a:prstGeom prst="rect">
            <a:avLst/>
          </a:prstGeom>
        </p:spPr>
      </p:pic>
      <p:pic>
        <p:nvPicPr>
          <p:cNvPr id="6" name="Image 3" descr="https://kimi-img.moonshot.cn/pub/slides/slides_tmpl/image/25-09-02-15:09:07-d2r9g4pe3tpg8rchv4p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6290" y="6042660"/>
            <a:ext cx="10727690" cy="80645"/>
          </a:xfrm>
          <a:prstGeom prst="rect">
            <a:avLst/>
          </a:prstGeom>
        </p:spPr>
      </p:pic>
      <p:pic>
        <p:nvPicPr>
          <p:cNvPr id="7" name="Image 4" descr="https://kimi-img.moonshot.cn/pub/slides/slides_tmpl/image/25-09-02-15:09:07-d2r9g4pe3tpg8rchv4p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155" y="1837055"/>
            <a:ext cx="10727690" cy="80645"/>
          </a:xfrm>
          <a:prstGeom prst="rect">
            <a:avLst/>
          </a:prstGeom>
        </p:spPr>
      </p:pic>
      <p:sp>
        <p:nvSpPr>
          <p:cNvPr id="8" name="Text 1"/>
          <p:cNvSpPr/>
          <p:nvPr/>
        </p:nvSpPr>
        <p:spPr>
          <a:xfrm>
            <a:off x="1111885" y="2773680"/>
            <a:ext cx="4022090" cy="30678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Portable Checklist</a:t>
            </a:r>
            <a:endParaRPr lang="en-US" sz="1600" dirty="0"/>
          </a:p>
        </p:txBody>
      </p:sp>
      <p:sp>
        <p:nvSpPr>
          <p:cNvPr id="9" name="Text 2"/>
          <p:cNvSpPr/>
          <p:nvPr/>
        </p:nvSpPr>
        <p:spPr>
          <a:xfrm>
            <a:off x="1111885" y="3102610"/>
            <a:ext cx="4338320" cy="127992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 five-item checklist—goal, context, format, length, tone—fits on a sticky note and prevents 90% of weak outputs. Learners can use it to improve their AI interactions.</a:t>
            </a:r>
            <a:endParaRPr lang="en-US" sz="1600" dirty="0"/>
          </a:p>
        </p:txBody>
      </p:sp>
      <p:sp>
        <p:nvSpPr>
          <p:cNvPr id="10" name="Text 3"/>
          <p:cNvSpPr/>
          <p:nvPr/>
        </p:nvSpPr>
        <p:spPr>
          <a:xfrm>
            <a:off x="7140575" y="2773680"/>
            <a:ext cx="4022090" cy="30678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Immediate Practice Tool</a:t>
            </a:r>
            <a:endParaRPr lang="en-US" sz="1600" dirty="0"/>
          </a:p>
        </p:txBody>
      </p:sp>
      <p:sp>
        <p:nvSpPr>
          <p:cNvPr id="11" name="Text 4"/>
          <p:cNvSpPr/>
          <p:nvPr/>
        </p:nvSpPr>
        <p:spPr>
          <a:xfrm>
            <a:off x="6870700" y="3102610"/>
            <a:ext cx="4338320" cy="96004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Photograph or copy the checklist for easy reference. Use it to enhance your AI partnerships across various tasks, ensuring better outcomes.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1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54685" y="2225040"/>
            <a:ext cx="4871085" cy="837009"/>
          </a:xfrm>
          <a:prstGeom prst="rect">
            <a:avLst/>
          </a:prstGeom>
          <a:noFill/>
          <a:ln/>
        </p:spPr>
        <p:txBody>
          <a:bodyPr wrap="square" lIns="99695" tIns="49784" rIns="99695" bIns="49784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5400" b="1" dirty="0">
                <a:solidFill>
                  <a:srgbClr val="0D0D0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THANK YOU</a:t>
            </a:r>
            <a:endParaRPr lang="en-US" sz="1600" dirty="0"/>
          </a:p>
        </p:txBody>
      </p:sp>
      <p:pic>
        <p:nvPicPr>
          <p:cNvPr id="3" name="Image 0" descr="https://kimi-img.moonshot.cn/pub/slides/slides_tmpl/image/25-09-02-15:09:07-d2r9g4pe3tpg8rchv4og.png"/>
          <p:cNvPicPr>
            <a:picLocks noChangeAspect="1"/>
          </p:cNvPicPr>
          <p:nvPr/>
        </p:nvPicPr>
        <p:blipFill>
          <a:blip r:embed="rId3"/>
          <a:srcRect l="62" r="62"/>
          <a:stretch/>
        </p:blipFill>
        <p:spPr>
          <a:xfrm>
            <a:off x="831215" y="4104640"/>
            <a:ext cx="2379980" cy="51371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31215" y="4192905"/>
            <a:ext cx="2379980" cy="33855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Sean Wong</a:t>
            </a:r>
            <a:endParaRPr lang="en-US" sz="1600" dirty="0"/>
          </a:p>
        </p:txBody>
      </p:sp>
      <p:pic>
        <p:nvPicPr>
          <p:cNvPr id="5" name="Image 1" descr="https://kimi-img.moonshot.cn/pub/slides/slides_tmpl/image/25-09-02-15:09:07-d2r9g4pe3tpg8rchv4og.png"/>
          <p:cNvPicPr>
            <a:picLocks noChangeAspect="1"/>
          </p:cNvPicPr>
          <p:nvPr/>
        </p:nvPicPr>
        <p:blipFill>
          <a:blip r:embed="rId3"/>
          <a:srcRect l="62" r="62"/>
          <a:stretch/>
        </p:blipFill>
        <p:spPr>
          <a:xfrm>
            <a:off x="3642995" y="4104640"/>
            <a:ext cx="2379980" cy="513715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3642995" y="4192905"/>
            <a:ext cx="2379980" cy="2454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6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2025/08/05</a:t>
            </a:r>
            <a:endParaRPr lang="en-US" sz="1600" dirty="0"/>
          </a:p>
        </p:txBody>
      </p:sp>
      <p:pic>
        <p:nvPicPr>
          <p:cNvPr id="7" name="Image 2" descr="https://kimi-img.moonshot.cn/pub/slides/slides_tmpl/image/25-09-02-15:09:43-d2r9gdpe3tpg8rchv5l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475" y="663575"/>
            <a:ext cx="545465" cy="523240"/>
          </a:xfrm>
          <a:prstGeom prst="rect">
            <a:avLst/>
          </a:prstGeom>
        </p:spPr>
      </p:pic>
      <p:pic>
        <p:nvPicPr>
          <p:cNvPr id="8" name="Image 3" descr="https://kimi-img.moonshot.cn/pub/slides/slides_tmpl/image/25-09-02-15:09:07-d2r9g4pe3tpg8rchv4p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93850" y="743585"/>
            <a:ext cx="10047605" cy="94615"/>
          </a:xfrm>
          <a:prstGeom prst="rect">
            <a:avLst/>
          </a:prstGeom>
        </p:spPr>
      </p:pic>
      <p:pic>
        <p:nvPicPr>
          <p:cNvPr id="9" name="Image 4" descr="https://kimi-img.moonshot.cn/pub/slides/slides_tmpl/image/25-09-02-15:09:43-d2r9gdpe3tpg8rchv5mg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22975" y="941705"/>
            <a:ext cx="5454015" cy="5341620"/>
          </a:xfrm>
          <a:prstGeom prst="rect">
            <a:avLst/>
          </a:prstGeom>
        </p:spPr>
      </p:pic>
      <p:pic>
        <p:nvPicPr>
          <p:cNvPr id="10" name="Image 5" descr="https://kimi-img.moonshot.cn/pub/slides/slides_tmpl/image/25-09-02-15:09:43-d2r9gdpe3tpg8rchv5l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47450" y="5785485"/>
            <a:ext cx="496570" cy="477520"/>
          </a:xfrm>
          <a:prstGeom prst="rect">
            <a:avLst/>
          </a:prstGeom>
        </p:spPr>
      </p:pic>
      <p:pic>
        <p:nvPicPr>
          <p:cNvPr id="11" name="Image 6" descr="https://kimi-img.moonshot.cn/pub/slides/slides_tmpl/image/25-09-02-15:09:07-d2r9g4pe3tpg8rchv4rg.jpg"/>
          <p:cNvPicPr>
            <a:picLocks noChangeAspect="1"/>
          </p:cNvPicPr>
          <p:nvPr/>
        </p:nvPicPr>
        <p:blipFill>
          <a:blip r:embed="rId7"/>
          <a:srcRect t="30065" b="30065"/>
          <a:stretch/>
        </p:blipFill>
        <p:spPr>
          <a:xfrm>
            <a:off x="0" y="6343015"/>
            <a:ext cx="12192000" cy="514985"/>
          </a:xfrm>
          <a:prstGeom prst="rect">
            <a:avLst/>
          </a:prstGeom>
        </p:spPr>
      </p:pic>
      <p:pic>
        <p:nvPicPr>
          <p:cNvPr id="12" name="Image 7" descr="https://kimi-img.moonshot.cn/pub/slides/slides_tmpl/image/25-09-02-15:09:07-d2r9g4pe3tpg8rchv4s0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2475" y="5655310"/>
            <a:ext cx="1682750" cy="628015"/>
          </a:xfrm>
          <a:prstGeom prst="rect">
            <a:avLst/>
          </a:prstGeom>
        </p:spPr>
      </p:pic>
      <p:pic>
        <p:nvPicPr>
          <p:cNvPr id="13" name="Image 8" descr="https://kimi-img.moonshot.cn/pub/slides/slides_tmpl/image/25-09-02-15:09:07-d2r9g4pe3tpg8rchv4p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5225" y="6012815"/>
            <a:ext cx="6131560" cy="7620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5:09:07-d2r9g4pe3tpg8rchv4t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2555" y="2236470"/>
            <a:ext cx="2527300" cy="310769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2-15:09:07-d2r9g4pe3tpg8rchv4t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9995" y="2236470"/>
            <a:ext cx="2527300" cy="3107690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9-02-15:09:07-d2r9g4pe3tpg8rchv4t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895" y="2236470"/>
            <a:ext cx="2527300" cy="3107690"/>
          </a:xfrm>
          <a:prstGeom prst="rect">
            <a:avLst/>
          </a:prstGeom>
        </p:spPr>
      </p:pic>
      <p:pic>
        <p:nvPicPr>
          <p:cNvPr id="5" name="Image 3" descr="https://kimi-img.moonshot.cn/pub/slides/slides_tmpl/image/25-09-02-15:09:07-d2r9g4pe3tpg8rchv4t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0445" y="2236470"/>
            <a:ext cx="2527300" cy="3107690"/>
          </a:xfrm>
          <a:prstGeom prst="rect">
            <a:avLst/>
          </a:prstGeom>
        </p:spPr>
      </p:pic>
      <p:pic>
        <p:nvPicPr>
          <p:cNvPr id="6" name="Image 4" descr="https://kimi-img.moonshot.cn/pub/slides/slides_tmpl/image/25-09-02-15:09:07-d2r9g4pe3tpg8rchv4t0.jpe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8325"/>
            <a:ext cx="7431668" cy="323116"/>
          </a:xfrm>
          <a:prstGeom prst="rect">
            <a:avLst/>
          </a:prstGeom>
        </p:spPr>
      </p:pic>
      <p:pic>
        <p:nvPicPr>
          <p:cNvPr id="7" name="Image 5" descr="https://kimi-img.moonshot.cn/pub/slides/slides_tmpl/image/25-09-02-15:09:07-d2r9g4pe3tpg8rchv4u0.png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548765" y="2581910"/>
            <a:ext cx="956945" cy="956945"/>
          </a:xfrm>
          <a:prstGeom prst="rect">
            <a:avLst/>
          </a:prstGeom>
        </p:spPr>
      </p:pic>
      <p:pic>
        <p:nvPicPr>
          <p:cNvPr id="8" name="Image 6" descr="https://kimi-img.moonshot.cn/pub/slides/slides_tmpl/image/25-09-02-15:09:07-d2r9g4pe3tpg8rchv4u0.png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4304030" y="2581910"/>
            <a:ext cx="956945" cy="956945"/>
          </a:xfrm>
          <a:prstGeom prst="rect">
            <a:avLst/>
          </a:prstGeom>
        </p:spPr>
      </p:pic>
      <p:pic>
        <p:nvPicPr>
          <p:cNvPr id="9" name="Image 7" descr="https://kimi-img.moonshot.cn/pub/slides/slides_tmpl/image/25-09-02-15:09:07-d2r9g4pe3tpg8rchv4u0.png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7042150" y="2580640"/>
            <a:ext cx="956945" cy="956945"/>
          </a:xfrm>
          <a:prstGeom prst="rect">
            <a:avLst/>
          </a:prstGeom>
        </p:spPr>
      </p:pic>
      <p:pic>
        <p:nvPicPr>
          <p:cNvPr id="10" name="Image 8" descr="https://kimi-img.moonshot.cn/pub/slides/slides_tmpl/image/25-09-02-15:09:07-d2r9g4pe3tpg8rchv4u0.png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9780270" y="2580640"/>
            <a:ext cx="956945" cy="956945"/>
          </a:xfrm>
          <a:prstGeom prst="rect">
            <a:avLst/>
          </a:prstGeom>
        </p:spPr>
      </p:pic>
      <p:pic>
        <p:nvPicPr>
          <p:cNvPr id="11" name="Image 9" descr="https://kimi-img.moonshot.cn/pub/slides/slides_tmpl/image/25-09-02-15:09:07-d2r9g4pe3tpg8rchv4p0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9470" y="5958205"/>
            <a:ext cx="10727690" cy="80645"/>
          </a:xfrm>
          <a:prstGeom prst="rect">
            <a:avLst/>
          </a:prstGeom>
        </p:spPr>
      </p:pic>
      <p:sp>
        <p:nvSpPr>
          <p:cNvPr id="12" name="Text 0"/>
          <p:cNvSpPr/>
          <p:nvPr/>
        </p:nvSpPr>
        <p:spPr>
          <a:xfrm>
            <a:off x="2108836" y="639274"/>
            <a:ext cx="4366260" cy="1021159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66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Contents</a:t>
            </a:r>
            <a:endParaRPr lang="en-US" sz="1600" dirty="0"/>
          </a:p>
        </p:txBody>
      </p:sp>
      <p:pic>
        <p:nvPicPr>
          <p:cNvPr id="13" name="Image 10" descr="https://kimi-img.moonshot.cn/pub/slides/slides_tmpl/image/25-09-02-15:09:07-d2r9g4pe3tpg8rchv4q0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18040" y="743585"/>
            <a:ext cx="1383665" cy="1008380"/>
          </a:xfrm>
          <a:prstGeom prst="rect">
            <a:avLst/>
          </a:prstGeom>
        </p:spPr>
      </p:pic>
      <p:pic>
        <p:nvPicPr>
          <p:cNvPr id="14" name="Image 11" descr="https://kimi-img.moonshot.cn/pub/slides/slides_tmpl/image/25-09-02-15:09:07-d2r9g4pe3tpg8rchv4rg.jpg"/>
          <p:cNvPicPr>
            <a:picLocks noChangeAspect="1"/>
          </p:cNvPicPr>
          <p:nvPr/>
        </p:nvPicPr>
        <p:blipFill>
          <a:blip r:embed="rId8"/>
          <a:srcRect t="30065" b="30065"/>
          <a:stretch/>
        </p:blipFill>
        <p:spPr>
          <a:xfrm>
            <a:off x="0" y="6541770"/>
            <a:ext cx="12192000" cy="313055"/>
          </a:xfrm>
          <a:prstGeom prst="rect">
            <a:avLst/>
          </a:prstGeom>
        </p:spPr>
      </p:pic>
      <p:sp>
        <p:nvSpPr>
          <p:cNvPr id="15" name="Text 1"/>
          <p:cNvSpPr/>
          <p:nvPr/>
        </p:nvSpPr>
        <p:spPr>
          <a:xfrm>
            <a:off x="1781810" y="2845118"/>
            <a:ext cx="490855" cy="42961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8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16" name="Text 2"/>
          <p:cNvSpPr/>
          <p:nvPr/>
        </p:nvSpPr>
        <p:spPr>
          <a:xfrm>
            <a:off x="1136701" y="3789832"/>
            <a:ext cx="1814364" cy="30678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Prompt Craft</a:t>
            </a:r>
            <a:endParaRPr lang="en-US" sz="1600" dirty="0"/>
          </a:p>
        </p:txBody>
      </p:sp>
      <p:sp>
        <p:nvSpPr>
          <p:cNvPr id="17" name="Text 3"/>
          <p:cNvSpPr/>
          <p:nvPr/>
        </p:nvSpPr>
        <p:spPr>
          <a:xfrm>
            <a:off x="4537075" y="2845118"/>
            <a:ext cx="490855" cy="42961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8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18" name="Text 4"/>
          <p:cNvSpPr/>
          <p:nvPr/>
        </p:nvSpPr>
        <p:spPr>
          <a:xfrm>
            <a:off x="3875577" y="3789832"/>
            <a:ext cx="1814364" cy="30678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Capability Map</a:t>
            </a:r>
            <a:endParaRPr lang="en-US" sz="1600" dirty="0"/>
          </a:p>
        </p:txBody>
      </p:sp>
      <p:sp>
        <p:nvSpPr>
          <p:cNvPr id="19" name="Text 5"/>
          <p:cNvSpPr/>
          <p:nvPr/>
        </p:nvSpPr>
        <p:spPr>
          <a:xfrm>
            <a:off x="7275195" y="2843848"/>
            <a:ext cx="490855" cy="42961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8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20" name="Text 6"/>
          <p:cNvSpPr/>
          <p:nvPr/>
        </p:nvSpPr>
        <p:spPr>
          <a:xfrm>
            <a:off x="6614453" y="3789832"/>
            <a:ext cx="1814364" cy="30678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Live Duel</a:t>
            </a:r>
            <a:endParaRPr lang="en-US" sz="1600" dirty="0"/>
          </a:p>
        </p:txBody>
      </p:sp>
      <p:sp>
        <p:nvSpPr>
          <p:cNvPr id="21" name="Text 7"/>
          <p:cNvSpPr/>
          <p:nvPr/>
        </p:nvSpPr>
        <p:spPr>
          <a:xfrm>
            <a:off x="10013315" y="2843848"/>
            <a:ext cx="490855" cy="42961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8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04</a:t>
            </a:r>
            <a:endParaRPr lang="en-US" sz="1600" dirty="0"/>
          </a:p>
        </p:txBody>
      </p:sp>
      <p:sp>
        <p:nvSpPr>
          <p:cNvPr id="22" name="Text 8"/>
          <p:cNvSpPr/>
          <p:nvPr/>
        </p:nvSpPr>
        <p:spPr>
          <a:xfrm>
            <a:off x="9353329" y="3789832"/>
            <a:ext cx="1814364" cy="30678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Iterate &amp; Apply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659928" y="2089579"/>
            <a:ext cx="2872142" cy="21260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3800" dirty="0">
                <a:solidFill>
                  <a:srgbClr val="B87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1569720" y="4858385"/>
            <a:ext cx="9379585" cy="49946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Prompt Craft</a:t>
            </a:r>
            <a:endParaRPr lang="en-US" sz="1600" dirty="0"/>
          </a:p>
        </p:txBody>
      </p:sp>
      <p:pic>
        <p:nvPicPr>
          <p:cNvPr id="4" name="Image 0" descr="https://kimi-img.moonshot.cn/pub/slides/slides_tmpl/image/25-09-02-15:09:07-d2r9g4pe3tpg8rchv4v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8860" y="2399030"/>
            <a:ext cx="2334895" cy="2021205"/>
          </a:xfrm>
          <a:prstGeom prst="rect">
            <a:avLst/>
          </a:prstGeom>
        </p:spPr>
      </p:pic>
      <p:pic>
        <p:nvPicPr>
          <p:cNvPr id="5" name="Image 1" descr="https://kimi-img.moonshot.cn/pub/slides/slides_tmpl/image/25-09-02-15:09:07-d2r9g4pe3tpg8rchv4v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9010015" y="2399030"/>
            <a:ext cx="2334895" cy="2021205"/>
          </a:xfrm>
          <a:prstGeom prst="rect">
            <a:avLst/>
          </a:prstGeom>
        </p:spPr>
      </p:pic>
      <p:pic>
        <p:nvPicPr>
          <p:cNvPr id="6" name="Image 2" descr="https://kimi-img.moonshot.cn/pub/slides/slides_tmpl/image/25-09-02-15:09:07-d2r9g4pe3tpg8rchv4v0.jpe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6531445"/>
            <a:ext cx="12192001" cy="323116"/>
          </a:xfrm>
          <a:prstGeom prst="rect">
            <a:avLst/>
          </a:prstGeom>
        </p:spPr>
      </p:pic>
      <p:pic>
        <p:nvPicPr>
          <p:cNvPr id="7" name="Image 3" descr="https://kimi-img.moonshot.cn/pub/slides/slides_tmpl/image/25-09-02-15:09:07-d2r9g4pe3tpg8rchv4p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9470" y="599440"/>
            <a:ext cx="10727690" cy="80645"/>
          </a:xfrm>
          <a:prstGeom prst="rect">
            <a:avLst/>
          </a:prstGeom>
        </p:spPr>
      </p:pic>
      <p:pic>
        <p:nvPicPr>
          <p:cNvPr id="8" name="Image 4" descr="https://kimi-img.moonshot.cn/pub/slides/slides_tmpl/image/25-09-02-15:09:07-d2r9g4pe3tpg8rchv4s0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90150" y="5903595"/>
            <a:ext cx="1682750" cy="62801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B87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5:09:28-d2r9ga1e3tpg8rchv55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030" y="1659255"/>
            <a:ext cx="11506835" cy="422402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2-15:09:38-d2r9gche3tpg8rchv5dg.jpe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152515"/>
            <a:ext cx="12192000" cy="72009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463475" y="698176"/>
            <a:ext cx="8152877" cy="8331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36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Needs Crystal Directions</a:t>
            </a:r>
            <a:endParaRPr lang="en-US" sz="1600" dirty="0"/>
          </a:p>
        </p:txBody>
      </p:sp>
      <p:pic>
        <p:nvPicPr>
          <p:cNvPr id="5" name="Image 2" descr="https://kimi-img.moonshot.cn/pub/slides/slides_tmpl/image/25-09-02-15:09:07-d2r9g4pe3tpg8rchv4p0.png"/>
          <p:cNvPicPr>
            <a:picLocks noChangeAspect="1"/>
          </p:cNvPicPr>
          <p:nvPr/>
        </p:nvPicPr>
        <p:blipFill>
          <a:blip r:embed="rId5">
            <a:alphaModFix amt="38000"/>
          </a:blip>
          <a:stretch>
            <a:fillRect/>
          </a:stretch>
        </p:blipFill>
        <p:spPr>
          <a:xfrm rot="5400000" flipV="1">
            <a:off x="2370455" y="3622675"/>
            <a:ext cx="3693160" cy="114300"/>
          </a:xfrm>
          <a:prstGeom prst="rect">
            <a:avLst/>
          </a:prstGeom>
        </p:spPr>
      </p:pic>
      <p:pic>
        <p:nvPicPr>
          <p:cNvPr id="6" name="Image 3" descr="https://kimi-img.moonshot.cn/pub/slides/slides_tmpl/image/25-09-02-15:09:07-d2r9g4pe3tpg8rchv4p0.png"/>
          <p:cNvPicPr>
            <a:picLocks noChangeAspect="1"/>
          </p:cNvPicPr>
          <p:nvPr/>
        </p:nvPicPr>
        <p:blipFill>
          <a:blip r:embed="rId5">
            <a:alphaModFix amt="38000"/>
          </a:blip>
          <a:stretch>
            <a:fillRect/>
          </a:stretch>
        </p:blipFill>
        <p:spPr>
          <a:xfrm rot="5400000" flipV="1">
            <a:off x="6092190" y="3660775"/>
            <a:ext cx="3693160" cy="114300"/>
          </a:xfrm>
          <a:prstGeom prst="rect">
            <a:avLst/>
          </a:prstGeom>
        </p:spPr>
      </p:pic>
      <p:sp>
        <p:nvSpPr>
          <p:cNvPr id="7" name="Text 1"/>
          <p:cNvSpPr/>
          <p:nvPr/>
        </p:nvSpPr>
        <p:spPr>
          <a:xfrm>
            <a:off x="748030" y="2110740"/>
            <a:ext cx="3214370" cy="30678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Clear Instructions</a:t>
            </a:r>
            <a:endParaRPr lang="en-US" sz="1600" dirty="0"/>
          </a:p>
        </p:txBody>
      </p:sp>
      <p:sp>
        <p:nvSpPr>
          <p:cNvPr id="8" name="Text 2"/>
          <p:cNvSpPr/>
          <p:nvPr/>
        </p:nvSpPr>
        <p:spPr>
          <a:xfrm>
            <a:off x="697230" y="2858135"/>
            <a:ext cx="3326765" cy="2239963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responds best to clear, detailed instructions. Think of prompts as directions for a teammate who only understands what you explicitly tell them. Specificity reduces misunderstandings and improves output quality.</a:t>
            </a:r>
            <a:endParaRPr lang="en-US" sz="1600" dirty="0"/>
          </a:p>
        </p:txBody>
      </p:sp>
      <p:sp>
        <p:nvSpPr>
          <p:cNvPr id="9" name="Text 3"/>
          <p:cNvSpPr/>
          <p:nvPr/>
        </p:nvSpPr>
        <p:spPr>
          <a:xfrm>
            <a:off x="4467860" y="2110740"/>
            <a:ext cx="3214370" cy="64551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Four Levers for Better Prompts</a:t>
            </a:r>
            <a:endParaRPr lang="en-US" sz="1600" dirty="0"/>
          </a:p>
        </p:txBody>
      </p:sp>
      <p:sp>
        <p:nvSpPr>
          <p:cNvPr id="10" name="Text 4"/>
          <p:cNvSpPr/>
          <p:nvPr/>
        </p:nvSpPr>
        <p:spPr>
          <a:xfrm>
            <a:off x="4417060" y="2858135"/>
            <a:ext cx="3326765" cy="160000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Use specificity, context, goal, and format to craft effective prompts. These elements help AI deliver more accurate and useful results, tailored to your needs.</a:t>
            </a:r>
            <a:endParaRPr lang="en-US" sz="1600" dirty="0"/>
          </a:p>
        </p:txBody>
      </p:sp>
      <p:sp>
        <p:nvSpPr>
          <p:cNvPr id="11" name="Text 5"/>
          <p:cNvSpPr/>
          <p:nvPr/>
        </p:nvSpPr>
        <p:spPr>
          <a:xfrm>
            <a:off x="8065135" y="2110740"/>
            <a:ext cx="3214370" cy="30678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Example Contrast</a:t>
            </a:r>
            <a:endParaRPr lang="en-US" sz="1600" dirty="0"/>
          </a:p>
        </p:txBody>
      </p:sp>
      <p:sp>
        <p:nvSpPr>
          <p:cNvPr id="12" name="Text 6"/>
          <p:cNvSpPr/>
          <p:nvPr/>
        </p:nvSpPr>
        <p:spPr>
          <a:xfrm>
            <a:off x="8014970" y="2858135"/>
            <a:ext cx="3326765" cy="2239963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Compare a vague prompt like 'Write about space' with a specific one: 'Write a 150-word inspirational summary about why space exploration matters, written for high-school students.' The latter yields a more focused and useful output.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1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5:09:28-d2r9ga1e3tpg8rchv55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4405" y="1746250"/>
            <a:ext cx="5425440" cy="233045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2-15:09:32-d2r9gb1e3tpg8rchv55g.jpg"/>
          <p:cNvPicPr>
            <a:picLocks noChangeAspect="1"/>
          </p:cNvPicPr>
          <p:nvPr/>
        </p:nvPicPr>
        <p:blipFill>
          <a:blip r:embed="rId4"/>
          <a:srcRect l="17297" r="17297"/>
          <a:stretch/>
        </p:blipFill>
        <p:spPr>
          <a:xfrm>
            <a:off x="760095" y="1689735"/>
            <a:ext cx="4711065" cy="4799965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9-02-15:09:08-d2r9g51e3tpg8rchv50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680000">
            <a:off x="625943" y="-292917"/>
            <a:ext cx="410596" cy="1637554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542290" y="867410"/>
            <a:ext cx="10027920" cy="83312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just">
              <a:lnSpc>
                <a:spcPct val="100000"/>
              </a:lnSpc>
            </a:pPr>
            <a:r>
              <a:rPr lang="en-US" sz="36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Context turns Questions into Answers</a:t>
            </a:r>
            <a:endParaRPr lang="en-US" sz="1600" dirty="0"/>
          </a:p>
        </p:txBody>
      </p:sp>
      <p:pic>
        <p:nvPicPr>
          <p:cNvPr id="6" name="Image 3" descr="https://kimi-img.moonshot.cn/pub/slides/slides_tmpl/image/25-09-02-15:09:07-d2r9g4pe3tpg8rchv4rg.jpg"/>
          <p:cNvPicPr>
            <a:picLocks noChangeAspect="1"/>
          </p:cNvPicPr>
          <p:nvPr/>
        </p:nvPicPr>
        <p:blipFill>
          <a:blip r:embed="rId6"/>
          <a:srcRect t="30065" b="30065"/>
          <a:stretch/>
        </p:blipFill>
        <p:spPr>
          <a:xfrm>
            <a:off x="760095" y="1687195"/>
            <a:ext cx="370840" cy="4801870"/>
          </a:xfrm>
          <a:prstGeom prst="rect">
            <a:avLst/>
          </a:prstGeom>
        </p:spPr>
      </p:pic>
      <p:pic>
        <p:nvPicPr>
          <p:cNvPr id="7" name="Image 4" descr="https://kimi-img.moonshot.cn/pub/slides/slides_tmpl/image/25-09-02-15:09:07-d2r9g4pe3tpg8rchv4vg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10348595" y="567055"/>
            <a:ext cx="1010285" cy="875665"/>
          </a:xfrm>
          <a:prstGeom prst="rect">
            <a:avLst/>
          </a:prstGeom>
        </p:spPr>
      </p:pic>
      <p:pic>
        <p:nvPicPr>
          <p:cNvPr id="8" name="Image 5" descr="https://kimi-img.moonshot.cn/pub/slides/slides_tmpl/image/25-09-02-15:09:28-d2r9ga1e3tpg8rchv55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0760" y="4159250"/>
            <a:ext cx="5425440" cy="2330450"/>
          </a:xfrm>
          <a:prstGeom prst="rect">
            <a:avLst/>
          </a:prstGeom>
        </p:spPr>
      </p:pic>
      <p:sp>
        <p:nvSpPr>
          <p:cNvPr id="9" name="Shape 1"/>
          <p:cNvSpPr/>
          <p:nvPr/>
        </p:nvSpPr>
        <p:spPr>
          <a:xfrm>
            <a:off x="10570486" y="1822231"/>
            <a:ext cx="684530" cy="638765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10" name="Text 2"/>
          <p:cNvSpPr/>
          <p:nvPr/>
        </p:nvSpPr>
        <p:spPr>
          <a:xfrm>
            <a:off x="10570486" y="1822231"/>
            <a:ext cx="684530" cy="6387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lnSpc>
                <a:spcPct val="110000"/>
              </a:lnSpc>
            </a:pPr>
            <a:r>
              <a:rPr lang="en-US" sz="4000" dirty="0">
                <a:solidFill>
                  <a:srgbClr val="B87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11" name="Text 3"/>
          <p:cNvSpPr/>
          <p:nvPr/>
        </p:nvSpPr>
        <p:spPr>
          <a:xfrm>
            <a:off x="6359525" y="2058035"/>
            <a:ext cx="4077970" cy="30678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Importance of Context</a:t>
            </a:r>
            <a:endParaRPr lang="en-US" sz="1600" dirty="0"/>
          </a:p>
        </p:txBody>
      </p:sp>
      <p:sp>
        <p:nvSpPr>
          <p:cNvPr id="12" name="Text 4"/>
          <p:cNvSpPr/>
          <p:nvPr/>
        </p:nvSpPr>
        <p:spPr>
          <a:xfrm>
            <a:off x="6228150" y="2390070"/>
            <a:ext cx="5084324" cy="127992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Adding background information, constraints, and audience profiles to your prompts helps AI produce more relevant and usable outputs. Context guides AI to focus on the right details.</a:t>
            </a:r>
            <a:endParaRPr lang="en-US" sz="1600" dirty="0"/>
          </a:p>
        </p:txBody>
      </p:sp>
      <p:sp>
        <p:nvSpPr>
          <p:cNvPr id="13" name="Shape 5"/>
          <p:cNvSpPr/>
          <p:nvPr/>
        </p:nvSpPr>
        <p:spPr>
          <a:xfrm>
            <a:off x="10616841" y="4235231"/>
            <a:ext cx="684530" cy="67691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14" name="Text 6"/>
          <p:cNvSpPr/>
          <p:nvPr/>
        </p:nvSpPr>
        <p:spPr>
          <a:xfrm>
            <a:off x="10616841" y="4235231"/>
            <a:ext cx="684530" cy="6769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lnSpc>
                <a:spcPct val="110000"/>
              </a:lnSpc>
            </a:pPr>
            <a:r>
              <a:rPr lang="en-US" sz="4000" dirty="0">
                <a:solidFill>
                  <a:srgbClr val="B87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15" name="Text 7"/>
          <p:cNvSpPr/>
          <p:nvPr/>
        </p:nvSpPr>
        <p:spPr>
          <a:xfrm>
            <a:off x="6405880" y="4471035"/>
            <a:ext cx="4077970" cy="30678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Practical Benefits</a:t>
            </a:r>
            <a:endParaRPr lang="en-US" sz="1600" dirty="0"/>
          </a:p>
        </p:txBody>
      </p:sp>
      <p:sp>
        <p:nvSpPr>
          <p:cNvPr id="16" name="Text 8"/>
          <p:cNvSpPr/>
          <p:nvPr/>
        </p:nvSpPr>
        <p:spPr>
          <a:xfrm>
            <a:off x="6274505" y="4803070"/>
            <a:ext cx="5084324" cy="127992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Extra context in prompts saves time by reducing the need for editing and clarifying. It ensures that AI-generated content fits the intended purpose and audience from the start.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659928" y="2089579"/>
            <a:ext cx="2872142" cy="21260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3800" dirty="0">
                <a:solidFill>
                  <a:srgbClr val="B87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1569720" y="4858385"/>
            <a:ext cx="9379585" cy="49946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Capability Map</a:t>
            </a:r>
            <a:endParaRPr lang="en-US" sz="1600" dirty="0"/>
          </a:p>
        </p:txBody>
      </p:sp>
      <p:pic>
        <p:nvPicPr>
          <p:cNvPr id="4" name="Image 0" descr="https://kimi-img.moonshot.cn/pub/slides/slides_tmpl/image/25-09-02-15:09:07-d2r9g4pe3tpg8rchv4v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8860" y="2399030"/>
            <a:ext cx="2334895" cy="2021205"/>
          </a:xfrm>
          <a:prstGeom prst="rect">
            <a:avLst/>
          </a:prstGeom>
        </p:spPr>
      </p:pic>
      <p:pic>
        <p:nvPicPr>
          <p:cNvPr id="5" name="Image 1" descr="https://kimi-img.moonshot.cn/pub/slides/slides_tmpl/image/25-09-02-15:09:07-d2r9g4pe3tpg8rchv4v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9010015" y="2399030"/>
            <a:ext cx="2334895" cy="2021205"/>
          </a:xfrm>
          <a:prstGeom prst="rect">
            <a:avLst/>
          </a:prstGeom>
        </p:spPr>
      </p:pic>
      <p:pic>
        <p:nvPicPr>
          <p:cNvPr id="6" name="Image 2" descr="https://kimi-img.moonshot.cn/pub/slides/slides_tmpl/image/25-09-02-15:09:07-d2r9g4pe3tpg8rchv4v0.jpe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6531445"/>
            <a:ext cx="12192001" cy="323116"/>
          </a:xfrm>
          <a:prstGeom prst="rect">
            <a:avLst/>
          </a:prstGeom>
        </p:spPr>
      </p:pic>
      <p:pic>
        <p:nvPicPr>
          <p:cNvPr id="7" name="Image 3" descr="https://kimi-img.moonshot.cn/pub/slides/slides_tmpl/image/25-09-02-15:09:07-d2r9g4pe3tpg8rchv4p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9470" y="599440"/>
            <a:ext cx="10727690" cy="80645"/>
          </a:xfrm>
          <a:prstGeom prst="rect">
            <a:avLst/>
          </a:prstGeom>
        </p:spPr>
      </p:pic>
      <p:pic>
        <p:nvPicPr>
          <p:cNvPr id="8" name="Image 4" descr="https://kimi-img.moonshot.cn/pub/slides/slides_tmpl/image/25-09-02-15:09:07-d2r9g4pe3tpg8rchv4s0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90150" y="5903595"/>
            <a:ext cx="1682750" cy="62801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42215" y="662616"/>
            <a:ext cx="8152877" cy="8331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just">
              <a:lnSpc>
                <a:spcPct val="100000"/>
              </a:lnSpc>
            </a:pPr>
            <a:r>
              <a:rPr lang="en-US" sz="36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Where AI Excels Today</a:t>
            </a:r>
            <a:endParaRPr lang="en-US" sz="1600" dirty="0"/>
          </a:p>
        </p:txBody>
      </p:sp>
      <p:pic>
        <p:nvPicPr>
          <p:cNvPr id="3" name="Image 0" descr="https://kimi-img.moonshot.cn/pub/slides/slides_tmpl/image/25-09-02-15:09:07-d2r9g4pe3tpg8rchv4p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655" y="2543175"/>
            <a:ext cx="10727690" cy="76200"/>
          </a:xfrm>
          <a:prstGeom prst="rect">
            <a:avLst/>
          </a:prstGeom>
        </p:spPr>
      </p:pic>
      <p:pic>
        <p:nvPicPr>
          <p:cNvPr id="4" name="Image 1" descr="https://kimi-img.moonshot.cn/pub/slides/slides_tmpl/image/25-09-02-15:09:07-d2r9g4pe3tpg8rchv4p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655" y="3886200"/>
            <a:ext cx="10727690" cy="76200"/>
          </a:xfrm>
          <a:prstGeom prst="rect">
            <a:avLst/>
          </a:prstGeom>
        </p:spPr>
      </p:pic>
      <p:pic>
        <p:nvPicPr>
          <p:cNvPr id="5" name="Image 2" descr="https://kimi-img.moonshot.cn/pub/slides/slides_tmpl/image/25-09-02-15:09:07-d2r9g4pe3tpg8rchv4p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655" y="5159375"/>
            <a:ext cx="10727690" cy="76200"/>
          </a:xfrm>
          <a:prstGeom prst="rect">
            <a:avLst/>
          </a:prstGeom>
        </p:spPr>
      </p:pic>
      <p:pic>
        <p:nvPicPr>
          <p:cNvPr id="6" name="Image 3" descr="https://kimi-img.moonshot.cn/pub/slides/slides_tmpl/image/25-09-02-15:09:07-d2r9g4pe3tpg8rchv4rg.jpg"/>
          <p:cNvPicPr>
            <a:picLocks noChangeAspect="1"/>
          </p:cNvPicPr>
          <p:nvPr/>
        </p:nvPicPr>
        <p:blipFill>
          <a:blip r:embed="rId4"/>
          <a:srcRect t="30065" b="30065"/>
          <a:stretch/>
        </p:blipFill>
        <p:spPr>
          <a:xfrm>
            <a:off x="0" y="6619240"/>
            <a:ext cx="12192000" cy="252730"/>
          </a:xfrm>
          <a:prstGeom prst="rect">
            <a:avLst/>
          </a:prstGeom>
        </p:spPr>
      </p:pic>
      <p:pic>
        <p:nvPicPr>
          <p:cNvPr id="7" name="Image 4" descr="https://kimi-img.moonshot.cn/pub/slides/slides_tmpl/image/25-09-02-15:09:07-d2r9g4pe3tpg8rchv4v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228" y="1607820"/>
            <a:ext cx="450850" cy="689610"/>
          </a:xfrm>
          <a:prstGeom prst="rect">
            <a:avLst/>
          </a:prstGeom>
        </p:spPr>
      </p:pic>
      <p:pic>
        <p:nvPicPr>
          <p:cNvPr id="8" name="Image 5" descr="https://kimi-img.moonshot.cn/pub/slides/slides_tmpl/image/25-09-02-15:09:07-d2r9g4pe3tpg8rchv4v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228" y="2908300"/>
            <a:ext cx="450850" cy="689610"/>
          </a:xfrm>
          <a:prstGeom prst="rect">
            <a:avLst/>
          </a:prstGeom>
        </p:spPr>
      </p:pic>
      <p:pic>
        <p:nvPicPr>
          <p:cNvPr id="9" name="Image 6" descr="https://kimi-img.moonshot.cn/pub/slides/slides_tmpl/image/25-09-02-15:09:07-d2r9g4pe3tpg8rchv4v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228" y="4203065"/>
            <a:ext cx="450850" cy="689610"/>
          </a:xfrm>
          <a:prstGeom prst="rect">
            <a:avLst/>
          </a:prstGeom>
        </p:spPr>
      </p:pic>
      <p:pic>
        <p:nvPicPr>
          <p:cNvPr id="10" name="Image 7" descr="https://kimi-img.moonshot.cn/pub/slides/slides_tmpl/image/25-09-02-15:09:07-d2r9g4pe3tpg8rchv4v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228" y="5503545"/>
            <a:ext cx="450850" cy="689610"/>
          </a:xfrm>
          <a:prstGeom prst="rect">
            <a:avLst/>
          </a:prstGeom>
        </p:spPr>
      </p:pic>
      <p:pic>
        <p:nvPicPr>
          <p:cNvPr id="11" name="Image 8" descr="https://kimi-img.moonshot.cn/pub/slides/slides_tmpl/image/25-09-02-15:09:08-d2r9g51e3tpg8rchv500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680000">
            <a:off x="10479238" y="-26852"/>
            <a:ext cx="410596" cy="1637554"/>
          </a:xfrm>
          <a:prstGeom prst="rect">
            <a:avLst/>
          </a:prstGeom>
        </p:spPr>
      </p:pic>
      <p:sp>
        <p:nvSpPr>
          <p:cNvPr id="12" name="Text 1"/>
          <p:cNvSpPr/>
          <p:nvPr/>
        </p:nvSpPr>
        <p:spPr>
          <a:xfrm>
            <a:off x="1212215" y="1482090"/>
            <a:ext cx="8153400" cy="284559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Speed and Efficiency</a:t>
            </a:r>
            <a:endParaRPr lang="en-US" sz="1600" dirty="0"/>
          </a:p>
        </p:txBody>
      </p:sp>
      <p:sp>
        <p:nvSpPr>
          <p:cNvPr id="13" name="Text 2"/>
          <p:cNvSpPr/>
          <p:nvPr/>
        </p:nvSpPr>
        <p:spPr>
          <a:xfrm>
            <a:off x="1135770" y="1695884"/>
            <a:ext cx="10065630" cy="63996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processes large amounts of data faster than humans, making it ideal for tasks that require quick analysis and summarization, such as condensing research papers or datasets.</a:t>
            </a:r>
            <a:endParaRPr lang="en-US" sz="1600" dirty="0"/>
          </a:p>
        </p:txBody>
      </p:sp>
      <p:sp>
        <p:nvSpPr>
          <p:cNvPr id="14" name="Text 3"/>
          <p:cNvSpPr/>
          <p:nvPr/>
        </p:nvSpPr>
        <p:spPr>
          <a:xfrm>
            <a:off x="1212215" y="2776220"/>
            <a:ext cx="8153400" cy="284559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Pattern Recognition</a:t>
            </a:r>
            <a:endParaRPr lang="en-US" sz="1600" dirty="0"/>
          </a:p>
        </p:txBody>
      </p:sp>
      <p:sp>
        <p:nvSpPr>
          <p:cNvPr id="15" name="Text 4"/>
          <p:cNvSpPr/>
          <p:nvPr/>
        </p:nvSpPr>
        <p:spPr>
          <a:xfrm>
            <a:off x="1135770" y="2990068"/>
            <a:ext cx="10065630" cy="63996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excels at identifying hidden relationships in data, which is useful for tasks like fraud detection, medical imaging analysis, and predictive maintenance in various industries.</a:t>
            </a:r>
            <a:endParaRPr lang="en-US" sz="1600" dirty="0"/>
          </a:p>
        </p:txBody>
      </p:sp>
      <p:sp>
        <p:nvSpPr>
          <p:cNvPr id="16" name="Text 5"/>
          <p:cNvSpPr/>
          <p:nvPr/>
        </p:nvSpPr>
        <p:spPr>
          <a:xfrm>
            <a:off x="1212215" y="4083050"/>
            <a:ext cx="8153400" cy="284559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Brainstorming and Creativity</a:t>
            </a:r>
            <a:endParaRPr lang="en-US" sz="1600" dirty="0"/>
          </a:p>
        </p:txBody>
      </p:sp>
      <p:sp>
        <p:nvSpPr>
          <p:cNvPr id="17" name="Text 6"/>
          <p:cNvSpPr/>
          <p:nvPr/>
        </p:nvSpPr>
        <p:spPr>
          <a:xfrm>
            <a:off x="1135770" y="4296952"/>
            <a:ext cx="10065630" cy="63996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can generate multiple ideas quickly, making it a valuable tool for brainstorming sessions. It can also reformat content efficiently, helping to organize and present information in new ways.</a:t>
            </a:r>
            <a:endParaRPr lang="en-US" sz="1600" dirty="0"/>
          </a:p>
        </p:txBody>
      </p:sp>
      <p:sp>
        <p:nvSpPr>
          <p:cNvPr id="18" name="Text 7"/>
          <p:cNvSpPr/>
          <p:nvPr/>
        </p:nvSpPr>
        <p:spPr>
          <a:xfrm>
            <a:off x="1212215" y="5401310"/>
            <a:ext cx="8153400" cy="284559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Practical Applications</a:t>
            </a:r>
            <a:endParaRPr lang="en-US" sz="1600" dirty="0"/>
          </a:p>
        </p:txBody>
      </p:sp>
      <p:sp>
        <p:nvSpPr>
          <p:cNvPr id="19" name="Text 8"/>
          <p:cNvSpPr/>
          <p:nvPr/>
        </p:nvSpPr>
        <p:spPr>
          <a:xfrm>
            <a:off x="1135770" y="5615266"/>
            <a:ext cx="10065630" cy="63996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Leverage AI for tasks like summarizing reports, drafting emails, or cleaning datasets. Its speed and efficiency can significantly boost productivity in daily work.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1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5:09:27-d2r9g9pe3tpg8rchv540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9505" y="1781175"/>
            <a:ext cx="1550035" cy="3950335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2-15:09:51-d2r9gfpe3tpg8rchv5n0.jpg"/>
          <p:cNvPicPr>
            <a:picLocks noChangeAspect="1"/>
          </p:cNvPicPr>
          <p:nvPr/>
        </p:nvPicPr>
        <p:blipFill>
          <a:blip r:embed="rId4"/>
          <a:srcRect t="16233" b="16233"/>
          <a:stretch/>
        </p:blipFill>
        <p:spPr>
          <a:xfrm>
            <a:off x="6500631" y="-751"/>
            <a:ext cx="5691369" cy="6858751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9-02-15:09:08-d2r9g51e3tpg8rchv50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680000">
            <a:off x="625943" y="-292917"/>
            <a:ext cx="410596" cy="1637554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542290" y="867410"/>
            <a:ext cx="7719060" cy="83312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just">
              <a:lnSpc>
                <a:spcPct val="100000"/>
              </a:lnSpc>
            </a:pPr>
            <a:r>
              <a:rPr lang="en-US" sz="36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Hard Limits to Remember</a:t>
            </a:r>
            <a:endParaRPr lang="en-US" sz="1600" dirty="0"/>
          </a:p>
        </p:txBody>
      </p:sp>
      <p:sp>
        <p:nvSpPr>
          <p:cNvPr id="6" name="Text 1"/>
          <p:cNvSpPr/>
          <p:nvPr/>
        </p:nvSpPr>
        <p:spPr>
          <a:xfrm>
            <a:off x="559435" y="2038350"/>
            <a:ext cx="6343650" cy="30678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Non-Negotiable Gaps</a:t>
            </a:r>
            <a:endParaRPr lang="en-US" sz="1600" dirty="0"/>
          </a:p>
        </p:txBody>
      </p:sp>
      <p:sp>
        <p:nvSpPr>
          <p:cNvPr id="7" name="Text 2"/>
          <p:cNvSpPr/>
          <p:nvPr/>
        </p:nvSpPr>
        <p:spPr>
          <a:xfrm>
            <a:off x="541655" y="2425700"/>
            <a:ext cx="5658485" cy="127992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lacks emotions, moral judgment, personal experience, and up-to-date knowledge. These limitations mean human oversight is essential for tasks requiring empathy, ethical decisions, or current information.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659928" y="2089579"/>
            <a:ext cx="2872142" cy="21260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3800" dirty="0">
                <a:solidFill>
                  <a:srgbClr val="B87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1569720" y="4858385"/>
            <a:ext cx="9379585" cy="49946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Live Duel</a:t>
            </a:r>
            <a:endParaRPr lang="en-US" sz="1600" dirty="0"/>
          </a:p>
        </p:txBody>
      </p:sp>
      <p:pic>
        <p:nvPicPr>
          <p:cNvPr id="4" name="Image 0" descr="https://kimi-img.moonshot.cn/pub/slides/slides_tmpl/image/25-09-02-15:09:07-d2r9g4pe3tpg8rchv4v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8860" y="2399030"/>
            <a:ext cx="2334895" cy="2021205"/>
          </a:xfrm>
          <a:prstGeom prst="rect">
            <a:avLst/>
          </a:prstGeom>
        </p:spPr>
      </p:pic>
      <p:pic>
        <p:nvPicPr>
          <p:cNvPr id="5" name="Image 1" descr="https://kimi-img.moonshot.cn/pub/slides/slides_tmpl/image/25-09-02-15:09:07-d2r9g4pe3tpg8rchv4v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9010015" y="2399030"/>
            <a:ext cx="2334895" cy="2021205"/>
          </a:xfrm>
          <a:prstGeom prst="rect">
            <a:avLst/>
          </a:prstGeom>
        </p:spPr>
      </p:pic>
      <p:pic>
        <p:nvPicPr>
          <p:cNvPr id="6" name="Image 2" descr="https://kimi-img.moonshot.cn/pub/slides/slides_tmpl/image/25-09-02-15:09:07-d2r9g4pe3tpg8rchv4v0.jpe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6531445"/>
            <a:ext cx="12192001" cy="323116"/>
          </a:xfrm>
          <a:prstGeom prst="rect">
            <a:avLst/>
          </a:prstGeom>
        </p:spPr>
      </p:pic>
      <p:pic>
        <p:nvPicPr>
          <p:cNvPr id="7" name="Image 3" descr="https://kimi-img.moonshot.cn/pub/slides/slides_tmpl/image/25-09-02-15:09:07-d2r9g4pe3tpg8rchv4p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9470" y="599440"/>
            <a:ext cx="10727690" cy="80645"/>
          </a:xfrm>
          <a:prstGeom prst="rect">
            <a:avLst/>
          </a:prstGeom>
        </p:spPr>
      </p:pic>
      <p:pic>
        <p:nvPicPr>
          <p:cNvPr id="8" name="Image 4" descr="https://kimi-img.moonshot.cn/pub/slides/slides_tmpl/image/25-09-02-15:09:07-d2r9g4pe3tpg8rchv4s0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90150" y="5903595"/>
            <a:ext cx="1682750" cy="62801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AF26E"/>
      </a:accent1>
      <a:accent2>
        <a:srgbClr val="F9DB6F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753</Words>
  <Application>Microsoft Office PowerPoint</Application>
  <PresentationFormat>Widescreen</PresentationFormat>
  <Paragraphs>91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Comic Book</vt:lpstr>
      <vt:lpstr>MiSans</vt:lpstr>
      <vt:lpstr>Arial</vt:lpstr>
      <vt:lpstr>Custom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Moonshot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Prompt &amp; Partner with AI</dc:title>
  <dc:subject>Prompt &amp; Partner with AI</dc:subject>
  <dc:creator>Kimi</dc:creator>
  <cp:lastModifiedBy>Sean</cp:lastModifiedBy>
  <cp:revision>2</cp:revision>
  <dcterms:created xsi:type="dcterms:W3CDTF">2025-12-02T16:01:57Z</dcterms:created>
  <dcterms:modified xsi:type="dcterms:W3CDTF">2025-12-02T16:03:08Z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IGC">
    <vt:lpwstr>{"Label":"Prompt &amp; Partner with AI","ContentProducer":"001191110108MACG2KBH8F10000","ProduceID":"d4ngq86uvalgeji0vrl0","ReservedCode1":"","ContentPropagator":"001191110108MACG2KBH8F20000","PropagateID":"d4ngq86uvalgeji0vrl0","ReservedCode2":""}</vt:lpwstr>
  </property>
</Properties>
</file>